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4"/>
  </p:notesMasterIdLst>
  <p:sldIdLst>
    <p:sldId id="271" r:id="rId5"/>
    <p:sldId id="275" r:id="rId6"/>
    <p:sldId id="282" r:id="rId7"/>
    <p:sldId id="284" r:id="rId8"/>
    <p:sldId id="285" r:id="rId9"/>
    <p:sldId id="273" r:id="rId10"/>
    <p:sldId id="274" r:id="rId11"/>
    <p:sldId id="281" r:id="rId12"/>
    <p:sldId id="286" r:id="rId13"/>
  </p:sldIdLst>
  <p:sldSz cx="12192000" cy="6858000"/>
  <p:notesSz cx="6858000" cy="9144000"/>
  <p:embeddedFontLs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Calibri Light" pitchFamily="34" charset="0"/>
      <p:regular r:id="rId19"/>
      <p:italic r:id="rId20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25" userDrawn="1">
          <p15:clr>
            <a:srgbClr val="A4A3A4"/>
          </p15:clr>
        </p15:guide>
        <p15:guide id="4" pos="1209" userDrawn="1">
          <p15:clr>
            <a:srgbClr val="A4A3A4"/>
          </p15:clr>
        </p15:guide>
        <p15:guide id="5" pos="2955" userDrawn="1">
          <p15:clr>
            <a:srgbClr val="A4A3A4"/>
          </p15:clr>
        </p15:guide>
        <p15:guide id="6" pos="2071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pos="4702" userDrawn="1">
          <p15:clr>
            <a:srgbClr val="A4A3A4"/>
          </p15:clr>
        </p15:guide>
        <p15:guide id="11" pos="5586" userDrawn="1">
          <p15:clr>
            <a:srgbClr val="A4A3A4"/>
          </p15:clr>
        </p15:guide>
        <p15:guide id="12" pos="7333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5" pos="6471" userDrawn="1">
          <p15:clr>
            <a:srgbClr val="A4A3A4"/>
          </p15:clr>
        </p15:guide>
        <p15:guide id="16" orient="horz" pos="9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утьков Юрий Юрьевич" initials="КЮЮ" lastIdx="4" clrIdx="0">
    <p:extLst>
      <p:ext uri="{19B8F6BF-5375-455C-9EA6-DF929625EA0E}">
        <p15:presenceInfo xmlns:p15="http://schemas.microsoft.com/office/powerpoint/2012/main" xmlns="" userId="S::ykutkov@hse.ru::45dbd1ed-eea1-4925-9fa4-5001421b49d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29C63"/>
    <a:srgbClr val="96628C"/>
    <a:srgbClr val="11A0D7"/>
    <a:srgbClr val="E61F3D"/>
    <a:srgbClr val="CD5A5A"/>
    <a:srgbClr val="FFD746"/>
    <a:srgbClr val="0E2D69"/>
    <a:srgbClr val="D9D9D9"/>
    <a:srgbClr val="EB681F"/>
    <a:srgbClr val="234A9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21501-8AC7-D24B-9BD4-4AB280FA19DE}" v="6" dt="2021-11-26T18:08:21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/>
    <p:restoredTop sz="94694"/>
  </p:normalViewPr>
  <p:slideViewPr>
    <p:cSldViewPr snapToGrid="0" snapToObjects="1">
      <p:cViewPr>
        <p:scale>
          <a:sx n="75" d="100"/>
          <a:sy n="75" d="100"/>
        </p:scale>
        <p:origin x="-900" y="-78"/>
      </p:cViewPr>
      <p:guideLst>
        <p:guide orient="horz" pos="3952"/>
        <p:guide orient="horz" pos="913"/>
        <p:guide pos="325"/>
        <p:guide pos="1209"/>
        <p:guide pos="2955"/>
        <p:guide pos="2071"/>
        <p:guide pos="3840"/>
        <p:guide pos="4702"/>
        <p:guide pos="5586"/>
        <p:guide pos="7333"/>
        <p:guide pos="64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34" d="100"/>
          <a:sy n="134" d="100"/>
        </p:scale>
        <p:origin x="3648" y="1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1BF4-8B2C-784B-9959-B59A059012C3}" type="datetimeFigureOut">
              <a:rPr lang="x-none" smtClean="0"/>
              <a:pPr/>
              <a:t>20.12.2025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48903-8EB5-294E-A216-6B54B0368783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1731680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8" descr="A blue circle with white text&#10;&#10;Description automatically generated with low confidence">
            <a:extLst>
              <a:ext uri="{FF2B5EF4-FFF2-40B4-BE49-F238E27FC236}">
                <a16:creationId xmlns:a16="http://schemas.microsoft.com/office/drawing/2014/main" xmlns="" id="{BA292C80-0DA8-194A-9A66-279048FA2A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3859" y="962173"/>
            <a:ext cx="886499" cy="886499"/>
          </a:xfrm>
          <a:prstGeom prst="rect">
            <a:avLst/>
          </a:prstGeom>
        </p:spPr>
      </p:pic>
      <p:cxnSp>
        <p:nvCxnSpPr>
          <p:cNvPr id="11" name="Straight Connector 48">
            <a:extLst>
              <a:ext uri="{FF2B5EF4-FFF2-40B4-BE49-F238E27FC236}">
                <a16:creationId xmlns:a16="http://schemas.microsoft.com/office/drawing/2014/main" xmlns="" id="{313EF906-5BAC-0141-A198-076E155DF9E2}"/>
              </a:ext>
            </a:extLst>
          </p:cNvPr>
          <p:cNvCxnSpPr>
            <a:cxnSpLocks/>
          </p:cNvCxnSpPr>
          <p:nvPr userDrawn="1"/>
        </p:nvCxnSpPr>
        <p:spPr>
          <a:xfrm>
            <a:off x="6090212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0">
            <a:extLst>
              <a:ext uri="{FF2B5EF4-FFF2-40B4-BE49-F238E27FC236}">
                <a16:creationId xmlns:a16="http://schemas.microsoft.com/office/drawing/2014/main" xmlns="" id="{61206A97-26F2-E646-8775-9928FEF465B5}"/>
              </a:ext>
            </a:extLst>
          </p:cNvPr>
          <p:cNvCxnSpPr>
            <a:cxnSpLocks/>
          </p:cNvCxnSpPr>
          <p:nvPr userDrawn="1"/>
        </p:nvCxnSpPr>
        <p:spPr>
          <a:xfrm>
            <a:off x="8642581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1">
            <a:extLst>
              <a:ext uri="{FF2B5EF4-FFF2-40B4-BE49-F238E27FC236}">
                <a16:creationId xmlns:a16="http://schemas.microsoft.com/office/drawing/2014/main" xmlns="" id="{28E0E5F6-C1CA-9B41-B1DB-6E4FB509084D}"/>
              </a:ext>
            </a:extLst>
          </p:cNvPr>
          <p:cNvCxnSpPr>
            <a:cxnSpLocks/>
          </p:cNvCxnSpPr>
          <p:nvPr userDrawn="1"/>
        </p:nvCxnSpPr>
        <p:spPr>
          <a:xfrm>
            <a:off x="11179047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5">
            <a:extLst>
              <a:ext uri="{FF2B5EF4-FFF2-40B4-BE49-F238E27FC236}">
                <a16:creationId xmlns:a16="http://schemas.microsoft.com/office/drawing/2014/main" xmlns="" id="{6007C52F-2E27-E24A-B9DC-AAAB052DB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967" y="2404670"/>
            <a:ext cx="7634059" cy="1978323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4300" b="0" i="0" baseline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презентации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может быть набрано в две 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или три строки (43 </a:t>
            </a:r>
            <a:r>
              <a:rPr lang="en-GB" sz="4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4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4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xmlns="" id="{18109844-C2E7-354F-9C01-8834E4DCE3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4947" y="1187841"/>
            <a:ext cx="3848717" cy="43516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i="0">
                <a:latin typeface="HSE Sans" panose="02000000000000000000" pitchFamily="2" charset="0"/>
              </a:defRPr>
            </a:lvl1pPr>
            <a:lvl2pPr marL="457200" indent="0" algn="l">
              <a:buNone/>
              <a:defRPr sz="1600" b="0" i="0">
                <a:latin typeface="HSE Sans" panose="02000000000000000000" pitchFamily="2" charset="0"/>
              </a:defRPr>
            </a:lvl2pPr>
            <a:lvl3pPr marL="914400" indent="0" algn="l">
              <a:buNone/>
              <a:defRPr sz="1600" b="0" i="0">
                <a:latin typeface="HSE Sans" panose="02000000000000000000" pitchFamily="2" charset="0"/>
              </a:defRPr>
            </a:lvl3pPr>
            <a:lvl4pPr marL="1371600" indent="0" algn="l">
              <a:buNone/>
              <a:defRPr sz="1600" b="0" i="0">
                <a:latin typeface="HSE Sans" panose="02000000000000000000" pitchFamily="2" charset="0"/>
              </a:defRPr>
            </a:lvl4pPr>
            <a:lvl5pPr marL="1828800" indent="0" algn="l">
              <a:buNone/>
              <a:defRPr sz="1600" b="0" i="0">
                <a:latin typeface="HSE Sans" panose="02000000000000000000" pitchFamily="2" charset="0"/>
              </a:defRPr>
            </a:lvl5pPr>
          </a:lstStyle>
          <a:p>
            <a:r>
              <a:rPr lang="ru-RU" dirty="0">
                <a:latin typeface="HSE Sans" panose="02000000000000000000" pitchFamily="2" charset="0"/>
              </a:rPr>
              <a:t>Название факультета</a:t>
            </a:r>
            <a:br>
              <a:rPr lang="ru-RU" dirty="0">
                <a:latin typeface="HSE Sans" panose="02000000000000000000" pitchFamily="2" charset="0"/>
              </a:rPr>
            </a:br>
            <a:r>
              <a:rPr lang="ru-RU" dirty="0">
                <a:latin typeface="HSE Sans" panose="02000000000000000000" pitchFamily="2" charset="0"/>
              </a:rPr>
              <a:t>в две строки</a:t>
            </a:r>
            <a:r>
              <a:rPr lang="en-GB" dirty="0">
                <a:latin typeface="HSE Sans" panose="02000000000000000000" pitchFamily="2" charset="0"/>
              </a:rPr>
              <a:t> (16 </a:t>
            </a:r>
            <a:r>
              <a:rPr lang="en-GB" dirty="0" err="1">
                <a:latin typeface="HSE Sans" panose="02000000000000000000" pitchFamily="2" charset="0"/>
              </a:rPr>
              <a:t>pt</a:t>
            </a:r>
            <a:r>
              <a:rPr lang="en-GB" dirty="0">
                <a:latin typeface="HSE Sans" panose="02000000000000000000" pitchFamily="2" charset="0"/>
              </a:rPr>
              <a:t>)</a:t>
            </a:r>
            <a:endParaRPr lang="ru-RU" dirty="0">
              <a:latin typeface="HSE Sans" panose="02000000000000000000" pitchFamily="2" charset="0"/>
            </a:endParaRP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xmlns="" id="{40A04329-C800-BB42-BFE0-7E3C68848D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59420" y="1173829"/>
            <a:ext cx="2278063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xmlns="" id="{98337931-3EC2-F348-99EA-860F4FFDC188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786720" y="1173829"/>
            <a:ext cx="2217738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Москва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2022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xmlns="" id="{EEA7A79B-D410-B44F-BF32-C3EAEFC20A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7967" y="4824914"/>
            <a:ext cx="7625267" cy="65286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>
                <a:latin typeface="HSE Sans" panose="02000000000000000000" pitchFamily="2" charset="0"/>
              </a:rPr>
              <a:t>Если нужно больше места, то используйте подзаголовок</a:t>
            </a:r>
            <a:r>
              <a:rPr lang="en-GB" sz="1600" dirty="0">
                <a:latin typeface="HSE Sans" panose="02000000000000000000" pitchFamily="2" charset="0"/>
              </a:rPr>
              <a:t> (16 </a:t>
            </a:r>
            <a:r>
              <a:rPr lang="en-GB" sz="1600" dirty="0" err="1">
                <a:latin typeface="HSE Sans" panose="02000000000000000000" pitchFamily="2" charset="0"/>
              </a:rPr>
              <a:t>pt</a:t>
            </a:r>
            <a:r>
              <a:rPr lang="en-GB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82895918"/>
      </p:ext>
    </p:extLst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в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9328428E-0D3D-6E4B-BAC0-3F63BAF7DB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xmlns="" id="{86CF47C6-D972-9E44-A717-6848F348939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xmlns="" id="{412FEF63-77C0-7C4A-B9BE-4BC0EEEEB78C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xmlns="" id="{C4F550E9-E979-284D-B65F-44E092DD9D0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A39D099-B515-F343-BF7A-A95468DA3860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xmlns="" id="{396B1F99-9711-C64F-A7C9-4F1D89E7F11D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xmlns="" id="{9C21DFE9-C3B2-C54E-9275-7776355F73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xmlns="" id="{5A73F99D-6D58-724E-ADB3-150D9B24F8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xmlns="" id="{7E89E360-BE39-5041-BAD6-C7B708340A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9" name="Заголовок 31">
            <a:extLst>
              <a:ext uri="{FF2B5EF4-FFF2-40B4-BE49-F238E27FC236}">
                <a16:creationId xmlns:a16="http://schemas.microsoft.com/office/drawing/2014/main" xmlns="" id="{1C20890C-BC1C-0745-9AF3-46700BA27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Дополнительная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цветовая гамма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xmlns="" id="{CA2589F7-4500-024F-8E07-D726629A59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Для оформления графиков, таблиц, диаграмм могут потребоваться дополнительные цвета и вы совершенно правы, задавая вопрос, какие цвета использовать и где их взять. Мы предлагаем использовать палитру цветов Вышки для этих целей.</a:t>
            </a:r>
          </a:p>
        </p:txBody>
      </p:sp>
      <p:sp>
        <p:nvSpPr>
          <p:cNvPr id="21" name="Oval 5">
            <a:extLst>
              <a:ext uri="{FF2B5EF4-FFF2-40B4-BE49-F238E27FC236}">
                <a16:creationId xmlns:a16="http://schemas.microsoft.com/office/drawing/2014/main" xmlns="" id="{D2CA403A-98E7-6C42-8F44-30AB6622C802}"/>
              </a:ext>
            </a:extLst>
          </p:cNvPr>
          <p:cNvSpPr/>
          <p:nvPr userDrawn="1"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xmlns="" id="{42ABAA5D-E7AB-6E48-9D43-A48178C9BDD4}"/>
              </a:ext>
            </a:extLst>
          </p:cNvPr>
          <p:cNvSpPr/>
          <p:nvPr userDrawn="1"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209F185A-8F67-9C42-A7C5-87E483F4FC19}"/>
              </a:ext>
            </a:extLst>
          </p:cNvPr>
          <p:cNvSpPr/>
          <p:nvPr userDrawn="1"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279AE0F6-4E37-6C4D-AF45-824EEE489A15}"/>
              </a:ext>
            </a:extLst>
          </p:cNvPr>
          <p:cNvSpPr/>
          <p:nvPr userDrawn="1"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5" name="Oval 26">
            <a:extLst>
              <a:ext uri="{FF2B5EF4-FFF2-40B4-BE49-F238E27FC236}">
                <a16:creationId xmlns:a16="http://schemas.microsoft.com/office/drawing/2014/main" xmlns="" id="{330C0EA4-7FD1-CE4D-AC95-8C484C5AC790}"/>
              </a:ext>
            </a:extLst>
          </p:cNvPr>
          <p:cNvSpPr/>
          <p:nvPr userDrawn="1"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6" name="Oval 29">
            <a:extLst>
              <a:ext uri="{FF2B5EF4-FFF2-40B4-BE49-F238E27FC236}">
                <a16:creationId xmlns:a16="http://schemas.microsoft.com/office/drawing/2014/main" xmlns="" id="{4C53CF3D-7EFB-DF4F-8EA6-5644574E9AFB}"/>
              </a:ext>
            </a:extLst>
          </p:cNvPr>
          <p:cNvSpPr/>
          <p:nvPr userDrawn="1"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7" name="Oval 33">
            <a:extLst>
              <a:ext uri="{FF2B5EF4-FFF2-40B4-BE49-F238E27FC236}">
                <a16:creationId xmlns:a16="http://schemas.microsoft.com/office/drawing/2014/main" xmlns="" id="{B42CE88A-E9A3-2A4E-BD50-EB37311F39EC}"/>
              </a:ext>
            </a:extLst>
          </p:cNvPr>
          <p:cNvSpPr/>
          <p:nvPr userDrawn="1"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8" name="Oval 34">
            <a:extLst>
              <a:ext uri="{FF2B5EF4-FFF2-40B4-BE49-F238E27FC236}">
                <a16:creationId xmlns:a16="http://schemas.microsoft.com/office/drawing/2014/main" xmlns="" id="{B699EFDF-DB9D-3C4F-9D1F-461508017BDA}"/>
              </a:ext>
            </a:extLst>
          </p:cNvPr>
          <p:cNvSpPr/>
          <p:nvPr userDrawn="1"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29" name="Oval 35">
            <a:extLst>
              <a:ext uri="{FF2B5EF4-FFF2-40B4-BE49-F238E27FC236}">
                <a16:creationId xmlns:a16="http://schemas.microsoft.com/office/drawing/2014/main" xmlns="" id="{5DF3131C-EEA1-5446-B567-C9DA0A2A1AFF}"/>
              </a:ext>
            </a:extLst>
          </p:cNvPr>
          <p:cNvSpPr/>
          <p:nvPr userDrawn="1"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0" name="Oval 36">
            <a:extLst>
              <a:ext uri="{FF2B5EF4-FFF2-40B4-BE49-F238E27FC236}">
                <a16:creationId xmlns:a16="http://schemas.microsoft.com/office/drawing/2014/main" xmlns="" id="{6D03B317-B61D-2945-8C0A-A6EBD87ACD07}"/>
              </a:ext>
            </a:extLst>
          </p:cNvPr>
          <p:cNvSpPr/>
          <p:nvPr userDrawn="1"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1" name="Oval 37">
            <a:extLst>
              <a:ext uri="{FF2B5EF4-FFF2-40B4-BE49-F238E27FC236}">
                <a16:creationId xmlns:a16="http://schemas.microsoft.com/office/drawing/2014/main" xmlns="" id="{9C0266F1-C0B7-624A-A873-5F2C8801E766}"/>
              </a:ext>
            </a:extLst>
          </p:cNvPr>
          <p:cNvSpPr/>
          <p:nvPr userDrawn="1"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2" name="Oval 38">
            <a:extLst>
              <a:ext uri="{FF2B5EF4-FFF2-40B4-BE49-F238E27FC236}">
                <a16:creationId xmlns:a16="http://schemas.microsoft.com/office/drawing/2014/main" xmlns="" id="{30C0C10E-388C-9843-8270-19D471BD3756}"/>
              </a:ext>
            </a:extLst>
          </p:cNvPr>
          <p:cNvSpPr/>
          <p:nvPr userDrawn="1"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3" name="Oval 39">
            <a:extLst>
              <a:ext uri="{FF2B5EF4-FFF2-40B4-BE49-F238E27FC236}">
                <a16:creationId xmlns:a16="http://schemas.microsoft.com/office/drawing/2014/main" xmlns="" id="{87047EA3-79D2-8644-A568-E64AA1D7D370}"/>
              </a:ext>
            </a:extLst>
          </p:cNvPr>
          <p:cNvSpPr/>
          <p:nvPr userDrawn="1"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4" name="Oval 40">
            <a:extLst>
              <a:ext uri="{FF2B5EF4-FFF2-40B4-BE49-F238E27FC236}">
                <a16:creationId xmlns:a16="http://schemas.microsoft.com/office/drawing/2014/main" xmlns="" id="{7F5D1C6B-4E6B-0346-A5DC-C511DB14EFD6}"/>
              </a:ext>
            </a:extLst>
          </p:cNvPr>
          <p:cNvSpPr/>
          <p:nvPr userDrawn="1"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5" name="Oval 41">
            <a:extLst>
              <a:ext uri="{FF2B5EF4-FFF2-40B4-BE49-F238E27FC236}">
                <a16:creationId xmlns:a16="http://schemas.microsoft.com/office/drawing/2014/main" xmlns="" id="{EB421DBA-35DE-2C4F-A89E-27F0998EF4E8}"/>
              </a:ext>
            </a:extLst>
          </p:cNvPr>
          <p:cNvSpPr/>
          <p:nvPr userDrawn="1"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6" name="Oval 42">
            <a:extLst>
              <a:ext uri="{FF2B5EF4-FFF2-40B4-BE49-F238E27FC236}">
                <a16:creationId xmlns:a16="http://schemas.microsoft.com/office/drawing/2014/main" xmlns="" id="{081BD842-A9A1-5B44-81ED-A97BA390032B}"/>
              </a:ext>
            </a:extLst>
          </p:cNvPr>
          <p:cNvSpPr/>
          <p:nvPr userDrawn="1"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7" name="Oval 43">
            <a:extLst>
              <a:ext uri="{FF2B5EF4-FFF2-40B4-BE49-F238E27FC236}">
                <a16:creationId xmlns:a16="http://schemas.microsoft.com/office/drawing/2014/main" xmlns="" id="{036EE7D2-A33A-434C-B272-C82E2CDD4D4D}"/>
              </a:ext>
            </a:extLst>
          </p:cNvPr>
          <p:cNvSpPr/>
          <p:nvPr userDrawn="1"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8" name="Oval 44">
            <a:extLst>
              <a:ext uri="{FF2B5EF4-FFF2-40B4-BE49-F238E27FC236}">
                <a16:creationId xmlns:a16="http://schemas.microsoft.com/office/drawing/2014/main" xmlns="" id="{7DD65DA4-F076-C242-813E-8C17DCABCCFB}"/>
              </a:ext>
            </a:extLst>
          </p:cNvPr>
          <p:cNvSpPr/>
          <p:nvPr userDrawn="1"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39" name="Oval 45">
            <a:extLst>
              <a:ext uri="{FF2B5EF4-FFF2-40B4-BE49-F238E27FC236}">
                <a16:creationId xmlns:a16="http://schemas.microsoft.com/office/drawing/2014/main" xmlns="" id="{8A44D99D-BF66-2848-B460-F59D8ECF5690}"/>
              </a:ext>
            </a:extLst>
          </p:cNvPr>
          <p:cNvSpPr/>
          <p:nvPr userDrawn="1"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40" name="Oval 46">
            <a:extLst>
              <a:ext uri="{FF2B5EF4-FFF2-40B4-BE49-F238E27FC236}">
                <a16:creationId xmlns:a16="http://schemas.microsoft.com/office/drawing/2014/main" xmlns="" id="{9B130CEB-3D74-B647-BA6B-32F7D70FD354}"/>
              </a:ext>
            </a:extLst>
          </p:cNvPr>
          <p:cNvSpPr/>
          <p:nvPr userDrawn="1"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386705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A7FA04E4-3213-8F41-B068-4DC2814414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xmlns="" id="{938052A0-3DF0-DC47-B7E0-C20EF981C230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xmlns="" id="{8C6147F0-3CA1-264C-B2B2-F88597196943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xmlns="" id="{62CDF50E-4D58-AF4A-ABFD-140AF88B3681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62171D1-2A5B-7A4A-9760-17CCE51B980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xmlns="" id="{3C71A0C3-CD3E-0748-98E5-6B2507CAB296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xmlns="" id="{9856D01B-EC9A-6047-B7FB-D47084AB3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xmlns="" id="{83E23342-AC91-354A-9A28-A14FF7BADC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xmlns="" id="{BB1CCE68-8F57-1A41-BC43-633D2EFC80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9520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5234703-C735-5D41-99C2-019C7EBECC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82F59B5-E815-AE43-BAE2-FA594BB42C0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5310809" y="2643809"/>
            <a:ext cx="1570383" cy="157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706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4A1436AC-5F96-2A4F-BFC7-B3442083EB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11" name="Straight Connector 19">
            <a:extLst>
              <a:ext uri="{FF2B5EF4-FFF2-40B4-BE49-F238E27FC236}">
                <a16:creationId xmlns:a16="http://schemas.microsoft.com/office/drawing/2014/main" xmlns="" id="{067DD2ED-246D-7D41-B51F-FED98BF873F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xmlns="" id="{68E8C250-D449-A743-8975-B5BFB04D9744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5">
            <a:extLst>
              <a:ext uri="{FF2B5EF4-FFF2-40B4-BE49-F238E27FC236}">
                <a16:creationId xmlns:a16="http://schemas.microsoft.com/office/drawing/2014/main" xmlns="" id="{DD1C71CA-B883-AF42-959D-BCA5690AAA4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4D3A12E-0E10-C441-81D2-C3C1EB6A053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9" name="Straight Connector 59">
            <a:extLst>
              <a:ext uri="{FF2B5EF4-FFF2-40B4-BE49-F238E27FC236}">
                <a16:creationId xmlns:a16="http://schemas.microsoft.com/office/drawing/2014/main" xmlns="" id="{3447008E-4F3B-FC4E-B96D-3927FAE1ED1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Рисунок 23">
            <a:extLst>
              <a:ext uri="{FF2B5EF4-FFF2-40B4-BE49-F238E27FC236}">
                <a16:creationId xmlns:a16="http://schemas.microsoft.com/office/drawing/2014/main" xmlns="" id="{61115A7A-23E5-E442-9551-F72F1CDA57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4653" y="1447790"/>
            <a:ext cx="4325167" cy="4325107"/>
          </a:xfrm>
          <a:solidFill>
            <a:srgbClr val="D9D9D9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2800" dirty="0">
                <a:solidFill>
                  <a:schemeClr val="tx1"/>
                </a:solidFill>
                <a:latin typeface="HSE Sans" panose="02000000000000000000" pitchFamily="2" charset="0"/>
              </a:rPr>
              <a:t>Чтобы слайд не выглядел пустым, сюда можно поставить иллюстрацию или фотографию</a:t>
            </a:r>
            <a:endParaRPr lang="x-none" sz="2800">
              <a:solidFill>
                <a:schemeClr val="tx1"/>
              </a:solidFill>
              <a:latin typeface="HSE Sans" panose="02000000000000000000" pitchFamily="2" charset="0"/>
            </a:endParaRPr>
          </a:p>
        </p:txBody>
      </p:sp>
      <p:sp>
        <p:nvSpPr>
          <p:cNvPr id="32" name="Заголовок 31">
            <a:extLst>
              <a:ext uri="{FF2B5EF4-FFF2-40B4-BE49-F238E27FC236}">
                <a16:creationId xmlns:a16="http://schemas.microsoft.com/office/drawing/2014/main" xmlns="" id="{9ED7AA97-D972-DF4F-B662-A65F2A544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8" y="1447790"/>
            <a:ext cx="524556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xmlns="" id="{69E35E54-2B19-7441-876F-1C6A84F4F1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5245561" cy="3393234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xmlns="" id="{7FB4A275-856E-364D-8AA4-2071AADC6A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xmlns="" id="{58FBA0EA-8BE0-A643-B258-4E5C344671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1" name="Текст 39">
            <a:extLst>
              <a:ext uri="{FF2B5EF4-FFF2-40B4-BE49-F238E27FC236}">
                <a16:creationId xmlns:a16="http://schemas.microsoft.com/office/drawing/2014/main" xmlns="" id="{0BEC062F-1BEB-DE4C-B7EE-C552C9D45F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4128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FDC66DB8-29BC-5940-A721-40F1002145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xmlns="" id="{DE27C859-478F-3648-8A9D-2C85DBDCAC0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xmlns="" id="{58EA1144-CFD8-1D47-B430-7014F576043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xmlns="" id="{96EDC73C-5A3C-014E-8E52-04CAFCA9B20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5E88681-53A8-3B45-B80A-372EDFB53883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xmlns="" id="{EDA7D8BF-DF37-704F-B77F-7E40752ACE25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xmlns="" id="{5026DBD8-54A3-1446-9D3B-BA2B3846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xmlns="" id="{E8AA3569-5054-7D47-AB14-BCFB0440D0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Заголовок 31">
            <a:extLst>
              <a:ext uri="{FF2B5EF4-FFF2-40B4-BE49-F238E27FC236}">
                <a16:creationId xmlns:a16="http://schemas.microsoft.com/office/drawing/2014/main" xmlns="" id="{76942483-EB13-0A4B-8060-DB65024C29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66FAD63B-F743-0F47-BBE3-D773176670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11057971" cy="3745092"/>
          </a:xfrm>
        </p:spPr>
        <p:txBody>
          <a:bodyPr lIns="0" tIns="0" rIns="0" numCol="3" spcCol="25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300" dirty="0">
                <a:latin typeface="HSE Sans" panose="02000000000000000000" pitchFamily="2" charset="0"/>
              </a:rPr>
              <a:t>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</a:t>
            </a:r>
          </a:p>
        </p:txBody>
      </p:sp>
      <p:sp>
        <p:nvSpPr>
          <p:cNvPr id="18" name="Текст 39">
            <a:extLst>
              <a:ext uri="{FF2B5EF4-FFF2-40B4-BE49-F238E27FC236}">
                <a16:creationId xmlns:a16="http://schemas.microsoft.com/office/drawing/2014/main" xmlns="" id="{8A048480-30C9-044E-8C2E-0F67398FEE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2718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0E78CA68-7A0C-CF41-9AC6-A547FB9EC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xmlns="" id="{45DC512A-A23B-B24D-A1F6-6793976867CF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xmlns="" id="{21F91649-DF0F-5F45-A43B-2CED9ACDD04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xmlns="" id="{3137B760-1A50-1845-B7F2-1EF31C71C72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5ECCF8F-5855-7943-B503-5573887A534D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xmlns="" id="{FB81B23D-CDD8-E64C-9887-3540F7EE1C4B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xmlns="" id="{C2D710AE-3CBE-5940-A7EB-F96132E659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xmlns="" id="{FCC5A33D-0A3C-F140-B745-367744A5F3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xmlns="" id="{5163BE0A-A745-414A-AF21-D968BD69D2D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xmlns="" id="{B3D47CF6-5FC1-2346-8894-A7CC39063D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xmlns="" id="{CD14B8F3-89C2-9F45-809E-D1EAF85AC5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9892" y="2379663"/>
            <a:ext cx="5383968" cy="3451794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3200" dirty="0">
                <a:solidFill>
                  <a:srgbClr val="102D69"/>
                </a:solidFill>
                <a:latin typeface="HSE Sans" panose="02000000000000000000" pitchFamily="2" charset="0"/>
              </a:rPr>
              <a:t>Небольшую фразу, с важной информацией, можно выделить, набрав ее более крупным кеглем, чем обычный  текст. Делать это часто не рекомендуется.</a:t>
            </a:r>
          </a:p>
          <a:p>
            <a:pPr lvl="0"/>
            <a:endParaRPr lang="ru-RU" dirty="0"/>
          </a:p>
        </p:txBody>
      </p:sp>
      <p:sp>
        <p:nvSpPr>
          <p:cNvPr id="24" name="Текст 39">
            <a:extLst>
              <a:ext uri="{FF2B5EF4-FFF2-40B4-BE49-F238E27FC236}">
                <a16:creationId xmlns:a16="http://schemas.microsoft.com/office/drawing/2014/main" xmlns="" id="{3BE4279A-8109-B244-B721-18F10C696B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5" name="Заголовок 31">
            <a:extLst>
              <a:ext uri="{FF2B5EF4-FFF2-40B4-BE49-F238E27FC236}">
                <a16:creationId xmlns:a16="http://schemas.microsoft.com/office/drawing/2014/main" xmlns="" id="{B32DC3D4-97A5-3E4F-A29B-422D5E3129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6379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9E89D752-CAC6-0943-9A3D-4C52DBF50C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xmlns="" id="{64D89E64-93BB-044D-B3D4-8F2679C5CA4C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xmlns="" id="{D0C3B169-866D-C645-AF76-00F8C2A97E9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xmlns="" id="{FDDF48AB-D8AE-0E42-A544-8EA5B8744778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6DF89EC-1E7C-3B40-85F4-6D19A7D29AC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xmlns="" id="{019D6862-BD52-734D-9E19-38C147CA2D2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xmlns="" id="{A9BD5ADD-B3F2-C342-82F7-83683F040D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xmlns="" id="{4F15CBC0-FC8B-744E-95A7-C9863CDC31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xmlns="" id="{BC3B54AA-A0BD-E646-B3B7-C0E724D26D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xmlns="" id="{B3F16318-C9C3-B948-A508-4BC53D0B7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xmlns="" id="{23B3E5FB-BBCE-4149-AD9A-8CAB06CC9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xmlns="" id="{658542D3-7E45-6E46-8039-27C4C43DD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xmlns="" id="{57965DCA-4776-7546-97FD-A69317A34CF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50711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11D7C3EB-CCEB-E142-9753-8B2D75A0A8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xmlns="" id="{527C9F89-51CC-D243-9351-73AB081DB944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xmlns="" id="{F09EE119-6C80-E846-95F9-BB3907664128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xmlns="" id="{6C0A681B-44BF-6A46-98D8-483EF13B9114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65A5D7C-EB12-9D4D-A99A-4B26C81B738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xmlns="" id="{D4C3D74D-BE91-9547-ADCA-ACCE93C1878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xmlns="" id="{3E0AB43B-5E98-6042-A282-C61E0C5A3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xmlns="" id="{7388A8DF-D130-5445-A3F8-F96E1202BA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xmlns="" id="{02CBC466-1703-7541-94E4-AC76F4E6D9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xmlns="" id="{5812BF3C-1D24-3640-84D2-BFFCA525AE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xmlns="" id="{BCBBDD44-9DC9-F74E-979F-120A7BBD4EE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xmlns="" id="{7C68DF7B-E804-E44B-83DF-5DC36AF76F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8" y="1447064"/>
            <a:ext cx="4322762" cy="703205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графика. Обратите внимание, что название графика набирается меньшим кеглем, чем заголовок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 (16pt)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8" name="Текст 35">
            <a:extLst>
              <a:ext uri="{FF2B5EF4-FFF2-40B4-BE49-F238E27FC236}">
                <a16:creationId xmlns:a16="http://schemas.microsoft.com/office/drawing/2014/main" xmlns="" id="{89E931D8-2901-A54D-86EA-096E47B818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488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E9A64721-E55E-8749-B29E-51DD89559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7" name="Straight Connector 19">
            <a:extLst>
              <a:ext uri="{FF2B5EF4-FFF2-40B4-BE49-F238E27FC236}">
                <a16:creationId xmlns:a16="http://schemas.microsoft.com/office/drawing/2014/main" xmlns="" id="{B0C162B7-B84F-874A-960E-31F512518C6E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>
            <a:extLst>
              <a:ext uri="{FF2B5EF4-FFF2-40B4-BE49-F238E27FC236}">
                <a16:creationId xmlns:a16="http://schemas.microsoft.com/office/drawing/2014/main" xmlns="" id="{1CB321BB-9FE3-294F-85D8-AA7DC75CA4AF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5">
            <a:extLst>
              <a:ext uri="{FF2B5EF4-FFF2-40B4-BE49-F238E27FC236}">
                <a16:creationId xmlns:a16="http://schemas.microsoft.com/office/drawing/2014/main" xmlns="" id="{0A610A45-8712-8A45-AFB3-931CF468EC3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0460EF6-ECAD-8941-8132-1B3E005D606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1" name="Straight Connector 59">
            <a:extLst>
              <a:ext uri="{FF2B5EF4-FFF2-40B4-BE49-F238E27FC236}">
                <a16:creationId xmlns:a16="http://schemas.microsoft.com/office/drawing/2014/main" xmlns="" id="{41AE56A2-5FAA-FD44-AE1A-338E1E304184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 37">
            <a:extLst>
              <a:ext uri="{FF2B5EF4-FFF2-40B4-BE49-F238E27FC236}">
                <a16:creationId xmlns:a16="http://schemas.microsoft.com/office/drawing/2014/main" xmlns="" id="{D9986185-6D5E-FD48-A5CA-AF2D5B58A3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3" name="Текст 39">
            <a:extLst>
              <a:ext uri="{FF2B5EF4-FFF2-40B4-BE49-F238E27FC236}">
                <a16:creationId xmlns:a16="http://schemas.microsoft.com/office/drawing/2014/main" xmlns="" id="{5DBFD327-E3A8-944A-AABF-7D813AD0F1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xmlns="" id="{D206FCE0-05C3-2C45-A7D6-1FC287C017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xmlns="" id="{3B28B62E-5EE9-834C-9BB6-BD66079B81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4" name="Текст 35">
            <a:extLst>
              <a:ext uri="{FF2B5EF4-FFF2-40B4-BE49-F238E27FC236}">
                <a16:creationId xmlns:a16="http://schemas.microsoft.com/office/drawing/2014/main" xmlns="" id="{621215DE-C1FD-2B4C-B236-AF679CF906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076" y="4103994"/>
            <a:ext cx="2758143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5" name="Текст 35">
            <a:extLst>
              <a:ext uri="{FF2B5EF4-FFF2-40B4-BE49-F238E27FC236}">
                <a16:creationId xmlns:a16="http://schemas.microsoft.com/office/drawing/2014/main" xmlns="" id="{8BC2F90D-0CE0-574C-A7C1-EAA3E6F1AB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47007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6" name="Текст 35">
            <a:extLst>
              <a:ext uri="{FF2B5EF4-FFF2-40B4-BE49-F238E27FC236}">
                <a16:creationId xmlns:a16="http://schemas.microsoft.com/office/drawing/2014/main" xmlns="" id="{239E188B-2696-8A48-9F8A-36223EEF61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18938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xmlns="" id="{379BF4C6-F899-294C-B88E-8363AFBEEC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076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152</a:t>
            </a:r>
            <a:endParaRPr lang="ru-RU" dirty="0"/>
          </a:p>
        </p:txBody>
      </p:sp>
      <p:sp>
        <p:nvSpPr>
          <p:cNvPr id="29" name="Текст 27">
            <a:extLst>
              <a:ext uri="{FF2B5EF4-FFF2-40B4-BE49-F238E27FC236}">
                <a16:creationId xmlns:a16="http://schemas.microsoft.com/office/drawing/2014/main" xmlns="" id="{DE7F352B-F6D9-B545-A835-443A55956E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7007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95</a:t>
            </a:r>
            <a:endParaRPr lang="ru-RU" dirty="0"/>
          </a:p>
        </p:txBody>
      </p:sp>
      <p:sp>
        <p:nvSpPr>
          <p:cNvPr id="30" name="Текст 27">
            <a:extLst>
              <a:ext uri="{FF2B5EF4-FFF2-40B4-BE49-F238E27FC236}">
                <a16:creationId xmlns:a16="http://schemas.microsoft.com/office/drawing/2014/main" xmlns="" id="{D1D5AF9F-C1B0-7842-8789-1DB8963D9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18938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284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05705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C5425806-16DD-844E-927C-26E7143A9E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6" name="Straight Connector 19">
            <a:extLst>
              <a:ext uri="{FF2B5EF4-FFF2-40B4-BE49-F238E27FC236}">
                <a16:creationId xmlns:a16="http://schemas.microsoft.com/office/drawing/2014/main" xmlns="" id="{479746FF-3282-DF46-9D7C-D80431604A55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1">
            <a:extLst>
              <a:ext uri="{FF2B5EF4-FFF2-40B4-BE49-F238E27FC236}">
                <a16:creationId xmlns:a16="http://schemas.microsoft.com/office/drawing/2014/main" xmlns="" id="{51B44297-B0E7-D74D-B291-D39A0D468B42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5">
            <a:extLst>
              <a:ext uri="{FF2B5EF4-FFF2-40B4-BE49-F238E27FC236}">
                <a16:creationId xmlns:a16="http://schemas.microsoft.com/office/drawing/2014/main" xmlns="" id="{0EA4A057-F0CB-E04F-B472-4A1ABFB64C66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64502F5-56EE-354B-A3B1-E79F8B00517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0" name="Straight Connector 59">
            <a:extLst>
              <a:ext uri="{FF2B5EF4-FFF2-40B4-BE49-F238E27FC236}">
                <a16:creationId xmlns:a16="http://schemas.microsoft.com/office/drawing/2014/main" xmlns="" id="{A80E0956-5C10-CC40-A426-CBD2E0C4158E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37">
            <a:extLst>
              <a:ext uri="{FF2B5EF4-FFF2-40B4-BE49-F238E27FC236}">
                <a16:creationId xmlns:a16="http://schemas.microsoft.com/office/drawing/2014/main" xmlns="" id="{6EC59AAD-5962-8D49-BF4D-7DA5D57307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2" name="Текст 39">
            <a:extLst>
              <a:ext uri="{FF2B5EF4-FFF2-40B4-BE49-F238E27FC236}">
                <a16:creationId xmlns:a16="http://schemas.microsoft.com/office/drawing/2014/main" xmlns="" id="{49041ACC-EEF4-D34B-A7DE-87B1AF2ED3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xmlns="" id="{BF93B2CC-81A4-0943-AF6C-C86576792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22">
            <a:extLst>
              <a:ext uri="{FF2B5EF4-FFF2-40B4-BE49-F238E27FC236}">
                <a16:creationId xmlns:a16="http://schemas.microsoft.com/office/drawing/2014/main" xmlns="" id="{51340CB4-0355-3640-A212-F684523CD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5"/>
            <a:ext cx="11058065" cy="30777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xmlns="" id="{8C6F2EA4-CEDC-324C-9C06-8713118041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x-none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19" name="Таблица 18">
            <a:extLst>
              <a:ext uri="{FF2B5EF4-FFF2-40B4-BE49-F238E27FC236}">
                <a16:creationId xmlns:a16="http://schemas.microsoft.com/office/drawing/2014/main" xmlns="" id="{7B291085-A9B9-D842-B1A7-96258FAF012C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1984076"/>
            <a:ext cx="11058527" cy="351957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44016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xmlns="" id="{259ABC72-D738-1143-BF2A-D85AE9A4F7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xmlns="" id="{237A1E42-2FC3-8841-8C41-992C5BC2368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xmlns="" id="{47503EA0-3883-E24D-9EB8-7B617518292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xmlns="" id="{E0144DF2-9891-324D-B34E-AFA025FBCBF9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33F65D6-1072-F140-B6A5-758D7B595A9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pPr/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xmlns="" id="{5F1F09D4-22FA-7B4B-9488-F8FDDCC2D44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xmlns="" id="{44D0326E-FD7A-3541-A998-62A1C30E27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xmlns="" id="{279CCCA0-F959-5245-8321-106D3C5E83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xmlns="" id="{8B839C6B-8494-8841-9714-4C8F710F84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8" name="Текст 22">
            <a:extLst>
              <a:ext uri="{FF2B5EF4-FFF2-40B4-BE49-F238E27FC236}">
                <a16:creationId xmlns:a16="http://schemas.microsoft.com/office/drawing/2014/main" xmlns="" id="{4D940599-2B77-CE47-91E6-CDB51ADE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4"/>
            <a:ext cx="7617877" cy="53701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xmlns="" id="{A7333712-9DED-4F4B-B209-2F13075EDB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x-none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20" name="Таблица 18">
            <a:extLst>
              <a:ext uri="{FF2B5EF4-FFF2-40B4-BE49-F238E27FC236}">
                <a16:creationId xmlns:a16="http://schemas.microsoft.com/office/drawing/2014/main" xmlns="" id="{DD467C42-8209-B740-8419-DBB6A6F7D5EE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2208362"/>
            <a:ext cx="7617895" cy="3295290"/>
          </a:xfrm>
        </p:spPr>
        <p:txBody>
          <a:bodyPr/>
          <a:lstStyle/>
          <a:p>
            <a:endParaRPr lang="ru-RU"/>
          </a:p>
        </p:txBody>
      </p:sp>
      <p:sp>
        <p:nvSpPr>
          <p:cNvPr id="21" name="Текст 35">
            <a:extLst>
              <a:ext uri="{FF2B5EF4-FFF2-40B4-BE49-F238E27FC236}">
                <a16:creationId xmlns:a16="http://schemas.microsoft.com/office/drawing/2014/main" xmlns="" id="{B4309850-76EA-224C-A9E2-B6BBDBF99D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86807" y="2208363"/>
            <a:ext cx="2930666" cy="2570672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67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33F8FDE-7383-E947-8568-FF6B7A77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F8E6541-45CA-8B42-98B4-D42737B85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E70645B-C5D9-8544-BBF2-E4A13F8E4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63DFB-8595-A44B-9F09-A50FA310E559}" type="datetimeFigureOut">
              <a:rPr lang="x-none" smtClean="0"/>
              <a:pPr/>
              <a:t>20.12.2025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F52289-7F57-544F-95EE-F8B2E1062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11C5F56-F795-5643-ABE3-DDED21869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F133-126C-5944-A0E4-6A9616EDC0D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xmlns="" val="578506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4" r:id="rId7"/>
    <p:sldLayoutId id="2147483655" r:id="rId8"/>
    <p:sldLayoutId id="2147483656" r:id="rId9"/>
    <p:sldLayoutId id="2147483658" r:id="rId10"/>
    <p:sldLayoutId id="2147483657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CD95C0D-D7DC-EF40-9E45-F5F0A481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967" y="2463800"/>
            <a:ext cx="6465033" cy="1919193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chemeClr val="tx1"/>
                </a:solidFill>
              </a:rPr>
              <a:t>Shoe Store</a:t>
            </a:r>
            <a:endParaRPr lang="ru-RU" sz="8800" dirty="0">
              <a:solidFill>
                <a:schemeClr val="tx1"/>
              </a:solidFill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44AFB2BF-A7AB-5648-ADCD-2A7F1BD358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7967" y="4824914"/>
            <a:ext cx="6465033" cy="652860"/>
          </a:xfrm>
        </p:spPr>
        <p:txBody>
          <a:bodyPr>
            <a:normAutofit/>
          </a:bodyPr>
          <a:lstStyle/>
          <a:p>
            <a:r>
              <a:rPr lang="ru-RU" sz="2400" dirty="0"/>
              <a:t>Работу представляет Барышев Иван Романович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18BC61F2-29BC-5E95-BC0E-3524C8CDD701}"/>
              </a:ext>
            </a:extLst>
          </p:cNvPr>
          <p:cNvSpPr/>
          <p:nvPr/>
        </p:nvSpPr>
        <p:spPr>
          <a:xfrm>
            <a:off x="1015266" y="893943"/>
            <a:ext cx="1108985" cy="97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B85EA7E-BEC4-B745-B2A8-D4E4AFC614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4700" y="982152"/>
            <a:ext cx="5321301" cy="972566"/>
          </a:xfrm>
        </p:spPr>
        <p:txBody>
          <a:bodyPr/>
          <a:lstStyle/>
          <a:p>
            <a:pPr algn="ctr"/>
            <a:r>
              <a:rPr lang="ru-RU" sz="1800" dirty="0"/>
              <a:t>Государственное бюджетное профессиональное образовательное учреждение «Заволжский автомоторный техникум»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B8D49EC-434A-5443-AC3F-85F01995E6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1" y="982152"/>
            <a:ext cx="2566025" cy="588511"/>
          </a:xfrm>
        </p:spPr>
        <p:txBody>
          <a:bodyPr>
            <a:noAutofit/>
          </a:bodyPr>
          <a:lstStyle/>
          <a:p>
            <a:pPr algn="ctr"/>
            <a:r>
              <a:rPr lang="ru-RU" sz="1800" dirty="0"/>
              <a:t>Учебная практика по предмету МДК 01.03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C6FAE0FA-3CAF-BA4B-8F9F-5FEF3C2F3CC6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662026" y="999795"/>
            <a:ext cx="2514708" cy="616964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Заволжье 2025 г.</a:t>
            </a:r>
          </a:p>
        </p:txBody>
      </p:sp>
      <p:pic>
        <p:nvPicPr>
          <p:cNvPr id="9" name="Рисунок 8" descr="Изображение выглядит как круг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A38AF284-B23F-0DD8-0C66-AB86D1464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953" y="2338396"/>
            <a:ext cx="2812948" cy="281294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98232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A2F7E68-C846-44DB-5E42-51A079570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C6A26577-F427-CEDD-FEA6-CDA2A15672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5C003F8-AF2F-080C-278F-F5E2A6074C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5DC04B23-7553-33E5-F8F6-3B637ADBBF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7014" y="1510270"/>
            <a:ext cx="11057971" cy="4799010"/>
          </a:xfrm>
        </p:spPr>
        <p:txBody>
          <a:bodyPr numCol="1"/>
          <a:lstStyle/>
          <a:p>
            <a:pPr algn="just"/>
            <a:r>
              <a:rPr lang="ru-RU" sz="2400" dirty="0"/>
              <a:t>В приложении применяется архитектурный подход </a:t>
            </a:r>
            <a:r>
              <a:rPr lang="ru-RU" sz="2400" b="1" dirty="0"/>
              <a:t>MVVM (Model–View–</a:t>
            </a:r>
            <a:r>
              <a:rPr lang="ru-RU" sz="2400" b="1" dirty="0" err="1"/>
              <a:t>ViewModel</a:t>
            </a:r>
            <a:r>
              <a:rPr lang="ru-RU" sz="2400" b="1" dirty="0"/>
              <a:t>)</a:t>
            </a:r>
            <a:r>
              <a:rPr lang="ru-RU" sz="2400" dirty="0"/>
              <a:t>. Такой выбор продиктован тем, что </a:t>
            </a:r>
            <a:r>
              <a:rPr lang="ru-RU" sz="2400" b="1" dirty="0"/>
              <a:t>MVVM</a:t>
            </a:r>
            <a:r>
              <a:rPr lang="ru-RU" sz="2400" dirty="0"/>
              <a:t> хорошо сочетается с </a:t>
            </a:r>
            <a:r>
              <a:rPr lang="ru-RU" sz="2400" b="1" dirty="0" err="1"/>
              <a:t>Jetpack</a:t>
            </a:r>
            <a:r>
              <a:rPr lang="ru-RU" sz="2400" b="1" dirty="0"/>
              <a:t> </a:t>
            </a:r>
            <a:r>
              <a:rPr lang="ru-RU" sz="2400" b="1" dirty="0" err="1"/>
              <a:t>Compose</a:t>
            </a:r>
            <a:r>
              <a:rPr lang="ru-RU" sz="2400" b="1" dirty="0"/>
              <a:t> </a:t>
            </a:r>
            <a:r>
              <a:rPr lang="ru-RU" sz="2400" dirty="0"/>
              <a:t>и соответствует рекомендациям </a:t>
            </a:r>
            <a:r>
              <a:rPr lang="ru-RU" sz="2400" b="1" dirty="0" err="1"/>
              <a:t>Android</a:t>
            </a:r>
            <a:r>
              <a:rPr lang="ru-RU" sz="2400" b="1" dirty="0"/>
              <a:t> </a:t>
            </a:r>
            <a:r>
              <a:rPr lang="ru-RU" sz="2400" b="1" dirty="0" err="1"/>
              <a:t>Jetpack</a:t>
            </a:r>
            <a:r>
              <a:rPr lang="ru-RU" sz="2400" b="1" dirty="0"/>
              <a:t>.</a:t>
            </a:r>
          </a:p>
          <a:p>
            <a:pPr algn="just"/>
            <a:r>
              <a:rPr lang="ru-RU" sz="2400" dirty="0"/>
              <a:t>Эта архитектура помогает: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отделить слой интерфейса от бизнес-логики,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централизованно управлять состоянием,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/>
              <a:t>облегчить поддержку и дальнейшее развитие приложения.</a:t>
            </a:r>
          </a:p>
          <a:p>
            <a:pPr algn="just"/>
            <a:r>
              <a:rPr lang="ru-RU" sz="2400" dirty="0"/>
              <a:t>Для каждого экрана предусмотрена отдельная </a:t>
            </a:r>
            <a:r>
              <a:rPr lang="ru-RU" sz="2400" b="1" dirty="0" err="1"/>
              <a:t>ViewModel</a:t>
            </a:r>
            <a:r>
              <a:rPr lang="ru-RU" sz="2400" dirty="0"/>
              <a:t>, что снижает связанность между компонентами и делает структуру более модульной.</a:t>
            </a:r>
          </a:p>
          <a:p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E17E3F00-D243-475D-9FCD-E84624068F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3BF1AC94-212F-868E-4A15-B72AF6828C03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2764739A-E65C-7DC2-4891-0EC938B3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14" y="540904"/>
            <a:ext cx="9186586" cy="969366"/>
          </a:xfrm>
        </p:spPr>
        <p:txBody>
          <a:bodyPr>
            <a:normAutofit/>
          </a:bodyPr>
          <a:lstStyle/>
          <a:p>
            <a:r>
              <a:rPr lang="ru-RU" sz="4400" b="1" dirty="0"/>
              <a:t>Архитектурный подход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249974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FA22021-BCCE-8336-FF37-03C0E8376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73DFF5BA-8DE8-551C-1D35-79EB752FA3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6FCBC27-2DF0-20C7-8B24-7514A0050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0DE37602-2845-587A-6814-9127D40F2D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7014" y="1510270"/>
            <a:ext cx="11057971" cy="4799010"/>
          </a:xfrm>
        </p:spPr>
        <p:txBody>
          <a:bodyPr numCol="1"/>
          <a:lstStyle/>
          <a:p>
            <a:r>
              <a:rPr lang="ru-RU" sz="2400" b="1" dirty="0" err="1"/>
              <a:t>Compose</a:t>
            </a:r>
            <a:r>
              <a:rPr lang="ru-RU" sz="2400" dirty="0"/>
              <a:t>-экраны выступают в роли </a:t>
            </a:r>
            <a:r>
              <a:rPr lang="ru-RU" sz="2400" b="1" dirty="0"/>
              <a:t>View</a:t>
            </a:r>
            <a:r>
              <a:rPr lang="ru-RU" sz="2400" dirty="0"/>
              <a:t> и не включают в себя бизнес-логику. Они наблюдают за состоянием, которое предоставляет </a:t>
            </a:r>
            <a:r>
              <a:rPr lang="ru-RU" sz="2400" b="1" dirty="0" err="1"/>
              <a:t>ViewModel</a:t>
            </a:r>
            <a:r>
              <a:rPr lang="ru-RU" sz="2400" dirty="0"/>
              <a:t>, и перерисовываются автоматически при его изменениях.</a:t>
            </a:r>
          </a:p>
          <a:p>
            <a:r>
              <a:rPr lang="ru-RU" sz="2400" b="1" dirty="0" err="1"/>
              <a:t>ViewModel</a:t>
            </a:r>
            <a:r>
              <a:rPr lang="ru-RU" sz="2400" dirty="0"/>
              <a:t> при этом отвечает за: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обработку действий пользователя,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подготовку и обновление UI-состояния,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обращение к репозиториям за данными.</a:t>
            </a:r>
          </a:p>
          <a:p>
            <a:r>
              <a:rPr lang="ru-RU" sz="2400" dirty="0"/>
              <a:t>Слой </a:t>
            </a:r>
            <a:r>
              <a:rPr lang="ru-RU" sz="2400" b="1" dirty="0" err="1"/>
              <a:t>Repository</a:t>
            </a:r>
            <a:r>
              <a:rPr lang="ru-RU" sz="2400" dirty="0"/>
              <a:t> изолирует взаимодействие с сетью и отдаёт </a:t>
            </a:r>
            <a:r>
              <a:rPr lang="ru-RU" sz="2400" b="1" dirty="0" err="1"/>
              <a:t>ViewModel</a:t>
            </a:r>
            <a:r>
              <a:rPr lang="ru-RU" sz="2400" dirty="0"/>
              <a:t> уже подготовленный результат, не раскрывая внутренние детали получения данных.</a:t>
            </a:r>
          </a:p>
          <a:p>
            <a:endParaRPr lang="ru-RU" sz="2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8D1C296F-9716-BF01-E705-9495F14573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5736E8C3-B95A-CB35-7804-C35F7B15E831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156FEB36-275D-3260-7F1C-8A354F247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14" y="540904"/>
            <a:ext cx="9186586" cy="596474"/>
          </a:xfrm>
        </p:spPr>
        <p:txBody>
          <a:bodyPr>
            <a:normAutofit fontScale="90000"/>
          </a:bodyPr>
          <a:lstStyle/>
          <a:p>
            <a:r>
              <a:rPr lang="ru-RU" sz="4400" b="1" dirty="0"/>
              <a:t>Реализация </a:t>
            </a:r>
            <a:r>
              <a:rPr lang="en-US" sz="4400" b="1" dirty="0"/>
              <a:t>MVVM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978825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FA22021-BCCE-8336-FF37-03C0E8376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73DFF5BA-8DE8-551C-1D35-79EB752FA3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6FCBC27-2DF0-20C7-8B24-7514A0050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0DE37602-2845-587A-6814-9127D40F2D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7014" y="2222500"/>
            <a:ext cx="11057971" cy="4086780"/>
          </a:xfrm>
        </p:spPr>
        <p:txBody>
          <a:bodyPr numCol="1"/>
          <a:lstStyle/>
          <a:p>
            <a:pPr algn="just"/>
            <a:r>
              <a:rPr lang="ru-RU" sz="2400" dirty="0" smtClean="0"/>
              <a:t>UI реализован полностью на </a:t>
            </a:r>
            <a:r>
              <a:rPr lang="ru-RU" sz="2400" b="1" dirty="0" err="1" smtClean="0"/>
              <a:t>Jetpack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Compose</a:t>
            </a:r>
            <a:r>
              <a:rPr lang="ru-RU" sz="2400" dirty="0" smtClean="0"/>
              <a:t>. Интерфейс строится декларативно </a:t>
            </a:r>
            <a:r>
              <a:rPr lang="ru-RU" sz="2400" dirty="0" smtClean="0"/>
              <a:t>и зависит от состояния, передаваемого из </a:t>
            </a:r>
            <a:r>
              <a:rPr lang="ru-RU" sz="2400" dirty="0" err="1" smtClean="0"/>
              <a:t>ViewModel</a:t>
            </a:r>
            <a:r>
              <a:rPr lang="ru-RU" sz="2400" dirty="0" smtClean="0"/>
              <a:t>. </a:t>
            </a:r>
          </a:p>
          <a:p>
            <a:pPr algn="just"/>
            <a:r>
              <a:rPr lang="ru-RU" sz="2400" dirty="0" smtClean="0"/>
              <a:t>Для отображения коллекций данных используются </a:t>
            </a:r>
            <a:r>
              <a:rPr lang="ru-RU" sz="2400" dirty="0" err="1" smtClean="0"/>
              <a:t>LazyColumn</a:t>
            </a:r>
            <a:r>
              <a:rPr lang="ru-RU" sz="2400" dirty="0" smtClean="0"/>
              <a:t> и </a:t>
            </a:r>
            <a:r>
              <a:rPr lang="ru-RU" sz="2400" dirty="0" err="1" smtClean="0"/>
              <a:t>LazyRow</a:t>
            </a:r>
            <a:r>
              <a:rPr lang="ru-RU" sz="2400" dirty="0" smtClean="0"/>
              <a:t>. Навигация между экранами реализована через </a:t>
            </a:r>
            <a:r>
              <a:rPr lang="ru-RU" sz="2400" b="1" dirty="0" err="1" smtClean="0"/>
              <a:t>Navigation</a:t>
            </a:r>
            <a:r>
              <a:rPr lang="ru-RU" sz="2400" b="1" dirty="0" smtClean="0"/>
              <a:t> </a:t>
            </a:r>
            <a:r>
              <a:rPr lang="ru-RU" sz="2400" b="1" dirty="0" err="1" smtClean="0"/>
              <a:t>Compose</a:t>
            </a:r>
            <a:r>
              <a:rPr lang="ru-RU" sz="2400" dirty="0" smtClean="0"/>
              <a:t>. </a:t>
            </a:r>
          </a:p>
          <a:p>
            <a:pPr algn="just"/>
            <a:r>
              <a:rPr lang="ru-RU" sz="2400" dirty="0" smtClean="0"/>
              <a:t>Загрузка и отображение </a:t>
            </a:r>
            <a:r>
              <a:rPr lang="ru-RU" sz="2400" dirty="0" smtClean="0"/>
              <a:t>изображений выполняется с помощью </a:t>
            </a:r>
            <a:r>
              <a:rPr lang="ru-RU" sz="2400" b="1" dirty="0" err="1" smtClean="0"/>
              <a:t>Coil</a:t>
            </a:r>
            <a:r>
              <a:rPr lang="ru-RU" sz="2400" dirty="0" smtClean="0"/>
              <a:t>. </a:t>
            </a:r>
            <a:r>
              <a:rPr lang="ru-RU" sz="2400" dirty="0" err="1" smtClean="0"/>
              <a:t>Compose</a:t>
            </a:r>
            <a:r>
              <a:rPr lang="ru-RU" sz="2400" dirty="0" smtClean="0"/>
              <a:t> </a:t>
            </a:r>
            <a:r>
              <a:rPr lang="ru-RU" sz="2400" dirty="0" smtClean="0"/>
              <a:t>выбран вместо XML-вёрстки из-за более простой работы с состоянием и меньшего объёма шаблонного кода.</a:t>
            </a:r>
          </a:p>
          <a:p>
            <a:endParaRPr lang="ru-RU" sz="2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8D1C296F-9716-BF01-E705-9495F14573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5736E8C3-B95A-CB35-7804-C35F7B15E831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156FEB36-275D-3260-7F1C-8A354F247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14" y="540904"/>
            <a:ext cx="9186586" cy="767196"/>
          </a:xfrm>
        </p:spPr>
        <p:txBody>
          <a:bodyPr>
            <a:noAutofit/>
          </a:bodyPr>
          <a:lstStyle/>
          <a:p>
            <a:r>
              <a:rPr lang="ru-RU" sz="4400" b="1" dirty="0" smtClean="0"/>
              <a:t>Реализация</a:t>
            </a:r>
            <a:r>
              <a:rPr lang="ru-RU" sz="4400" dirty="0" smtClean="0"/>
              <a:t> </a:t>
            </a:r>
            <a:r>
              <a:rPr lang="ru-RU" sz="4400" b="1" dirty="0" smtClean="0"/>
              <a:t>пользовательского интерфейса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978825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FA22021-BCCE-8336-FF37-03C0E8376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73DFF5BA-8DE8-551C-1D35-79EB752FA3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6FCBC27-2DF0-20C7-8B24-7514A0050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0DE37602-2845-587A-6814-9127D40F2D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7014" y="1625600"/>
            <a:ext cx="11057971" cy="4683680"/>
          </a:xfrm>
        </p:spPr>
        <p:txBody>
          <a:bodyPr numCol="1"/>
          <a:lstStyle/>
          <a:p>
            <a:pPr algn="just"/>
            <a:r>
              <a:rPr lang="ru-RU" sz="2400" dirty="0" smtClean="0"/>
              <a:t>Сетевое взаимодействие реализовано через </a:t>
            </a:r>
            <a:r>
              <a:rPr lang="ru-RU" sz="2400" b="1" dirty="0" err="1" smtClean="0"/>
              <a:t>Retrofit</a:t>
            </a:r>
            <a:r>
              <a:rPr lang="ru-RU" sz="2400" b="1" dirty="0" smtClean="0"/>
              <a:t> 2 </a:t>
            </a:r>
            <a:r>
              <a:rPr lang="ru-RU" sz="2400" dirty="0" smtClean="0"/>
              <a:t>и </a:t>
            </a:r>
            <a:r>
              <a:rPr lang="ru-RU" sz="2400" b="1" dirty="0" err="1" smtClean="0"/>
              <a:t>OkHttp</a:t>
            </a:r>
            <a:r>
              <a:rPr lang="ru-RU" sz="2400" b="1" dirty="0" smtClean="0"/>
              <a:t>. </a:t>
            </a:r>
            <a:endParaRPr lang="ru-RU" sz="2400" b="1" dirty="0" smtClean="0"/>
          </a:p>
          <a:p>
            <a:pPr algn="just"/>
            <a:r>
              <a:rPr lang="ru-RU" sz="2400" b="1" dirty="0" err="1" smtClean="0"/>
              <a:t>Retrofit</a:t>
            </a:r>
            <a:r>
              <a:rPr lang="ru-RU" sz="2400" dirty="0" smtClean="0"/>
              <a:t> </a:t>
            </a:r>
            <a:r>
              <a:rPr lang="ru-RU" sz="2400" dirty="0" smtClean="0"/>
              <a:t>определяет REST-интерфейсы и конвертирует API-ответы в модели </a:t>
            </a:r>
            <a:r>
              <a:rPr lang="ru-RU" sz="2400" b="1" dirty="0" err="1" smtClean="0"/>
              <a:t>Kotlin</a:t>
            </a:r>
            <a:r>
              <a:rPr lang="ru-RU" sz="2400" dirty="0" smtClean="0"/>
              <a:t>. </a:t>
            </a:r>
            <a:r>
              <a:rPr lang="ru-RU" sz="2400" b="1" dirty="0" err="1" smtClean="0"/>
              <a:t>OkHttp</a:t>
            </a:r>
            <a:r>
              <a:rPr lang="ru-RU" sz="2400" dirty="0" smtClean="0"/>
              <a:t> </a:t>
            </a:r>
            <a:r>
              <a:rPr lang="ru-RU" sz="2400" dirty="0" smtClean="0"/>
              <a:t>управляет HTTP-запросами и сетевыми соединениями. </a:t>
            </a:r>
          </a:p>
          <a:p>
            <a:pPr algn="just"/>
            <a:r>
              <a:rPr lang="ru-RU" sz="2400" dirty="0" smtClean="0"/>
              <a:t>Серверная </a:t>
            </a:r>
            <a:r>
              <a:rPr lang="ru-RU" sz="2400" dirty="0" smtClean="0"/>
              <a:t>часть — </a:t>
            </a:r>
            <a:r>
              <a:rPr lang="ru-RU" sz="2400" b="1" dirty="0" err="1" smtClean="0"/>
              <a:t>Supabase</a:t>
            </a:r>
            <a:r>
              <a:rPr lang="ru-RU" sz="2400" b="1" dirty="0" smtClean="0"/>
              <a:t> REST API</a:t>
            </a:r>
            <a:r>
              <a:rPr lang="ru-RU" sz="2400" dirty="0" smtClean="0"/>
              <a:t>, который поставляет данные о товарах и категориях. Для работы с </a:t>
            </a:r>
            <a:r>
              <a:rPr lang="ru-RU" sz="2400" b="1" dirty="0" smtClean="0"/>
              <a:t>JSON</a:t>
            </a:r>
            <a:r>
              <a:rPr lang="ru-RU" sz="2400" dirty="0" smtClean="0"/>
              <a:t> используется </a:t>
            </a:r>
            <a:r>
              <a:rPr lang="ru-RU" sz="2400" b="1" dirty="0" err="1" smtClean="0"/>
              <a:t>Gson</a:t>
            </a:r>
            <a:r>
              <a:rPr lang="ru-RU" sz="2400" dirty="0" smtClean="0"/>
              <a:t> для </a:t>
            </a:r>
            <a:r>
              <a:rPr lang="ru-RU" sz="2400" dirty="0" err="1" smtClean="0"/>
              <a:t>сериализации</a:t>
            </a:r>
            <a:r>
              <a:rPr lang="ru-RU" sz="2400" dirty="0" smtClean="0"/>
              <a:t> и </a:t>
            </a:r>
            <a:r>
              <a:rPr lang="ru-RU" sz="2400" dirty="0" err="1" smtClean="0"/>
              <a:t>десериализации</a:t>
            </a:r>
            <a:endParaRPr lang="ru-RU" sz="2400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8D1C296F-9716-BF01-E705-9495F14573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5736E8C3-B95A-CB35-7804-C35F7B15E831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156FEB36-275D-3260-7F1C-8A354F247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14" y="540904"/>
            <a:ext cx="9186586" cy="767196"/>
          </a:xfrm>
        </p:spPr>
        <p:txBody>
          <a:bodyPr>
            <a:noAutofit/>
          </a:bodyPr>
          <a:lstStyle/>
          <a:p>
            <a:r>
              <a:rPr lang="ru-RU" sz="4400" b="1" dirty="0" smtClean="0"/>
              <a:t>Сетевое взаимодействие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978825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0648CF85-8F56-2C4F-8090-85FF4624B5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576F3CC-3C73-F441-AAE6-50AF712EAC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1F4B1D31-3576-0740-BA52-B317564F66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6" name="Рисунок 15" descr="Изображение выглядит как текст, стяжка, снимок экрана, утюг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7D8112B4-8788-260D-C013-62C402E5A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510" y="1137378"/>
            <a:ext cx="2497382" cy="5408882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67D3D8A3-EC75-6327-2C1F-F6AECE52F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9684" y="1137378"/>
            <a:ext cx="2497382" cy="540888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A8B44E56-D0AF-3003-6596-D68BCC73E28E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C7D49100-ECF5-A24F-9537-3BD16DFCC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932" y="360353"/>
            <a:ext cx="9243307" cy="1811347"/>
          </a:xfrm>
        </p:spPr>
        <p:txBody>
          <a:bodyPr>
            <a:normAutofit/>
          </a:bodyPr>
          <a:lstStyle/>
          <a:p>
            <a:r>
              <a:rPr lang="ru-RU" sz="4400" b="1" dirty="0"/>
              <a:t>Функциональная структура приложения</a:t>
            </a:r>
            <a:endParaRPr lang="ru-RU" sz="4400" dirty="0"/>
          </a:p>
        </p:txBody>
      </p:sp>
      <p:pic>
        <p:nvPicPr>
          <p:cNvPr id="14" name="Рисунок 13" descr="Изображение выглядит как текст, обувь, сникер, башма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83B31118-0056-DA9B-549D-87A4A39FA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143" y="1161685"/>
            <a:ext cx="2474936" cy="536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1068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E93299B-76CE-F46F-4026-CCBF7579C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B38B31C4-9726-FE6C-F44F-0CAE94791A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F6894864-DB4B-B8C3-8957-176978C90D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172F97B6-2BDE-CB3B-5DE1-AAC405AC22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94500" y="583333"/>
            <a:ext cx="2070100" cy="408109"/>
          </a:xfrm>
        </p:spPr>
        <p:txBody>
          <a:bodyPr/>
          <a:lstStyle/>
          <a:p>
            <a:endParaRPr lang="ru-RU"/>
          </a:p>
        </p:txBody>
      </p:sp>
      <p:pic>
        <p:nvPicPr>
          <p:cNvPr id="8" name="Рисунок 7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6244AE1E-D4F8-8769-C886-D67805CDC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085" y="1137378"/>
            <a:ext cx="2474937" cy="5360269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4F5B91FF-6BC3-ACC8-BFCC-0D04366B3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835" y="1137378"/>
            <a:ext cx="2474937" cy="5360269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текст, снимок экрана, Человеческое лицо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90A0D870-BCAA-2CEF-F366-674F96F77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7335" y="1137378"/>
            <a:ext cx="2474937" cy="5360269"/>
          </a:xfrm>
          <a:prstGeom prst="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xmlns="" id="{46902C08-53FE-60CB-5E81-D6A933ECE91A}"/>
              </a:ext>
            </a:extLst>
          </p:cNvPr>
          <p:cNvSpPr/>
          <p:nvPr/>
        </p:nvSpPr>
        <p:spPr>
          <a:xfrm>
            <a:off x="344932" y="360353"/>
            <a:ext cx="8722868" cy="7770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Заголовок 3">
            <a:extLst>
              <a:ext uri="{FF2B5EF4-FFF2-40B4-BE49-F238E27FC236}">
                <a16:creationId xmlns:a16="http://schemas.microsoft.com/office/drawing/2014/main" xmlns="" id="{134DA4DC-06C0-D5EC-AAC5-17A6352EF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932" y="360353"/>
            <a:ext cx="9243307" cy="1811347"/>
          </a:xfrm>
        </p:spPr>
        <p:txBody>
          <a:bodyPr>
            <a:normAutofit/>
          </a:bodyPr>
          <a:lstStyle/>
          <a:p>
            <a:r>
              <a:rPr lang="ru-RU" sz="4400" b="1" dirty="0"/>
              <a:t>Функциональная структура приложения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132285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334B77E-F475-E5EE-2C58-600D4EEF8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BB6317F0-1245-9D4E-4F3F-A9CB2F960E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33E86E77-D74D-33FD-4834-2F3FD70313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D33A428D-AB48-C70C-2805-73FC9CC193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 descr="Изображение выглядит как текст, диаграмм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C286B96B-7DC2-B3FE-787F-FB8406F5B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639" y="1271461"/>
            <a:ext cx="3633832" cy="4899015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85491201-C6A2-3994-EF06-22DC682352C0}"/>
              </a:ext>
            </a:extLst>
          </p:cNvPr>
          <p:cNvSpPr/>
          <p:nvPr/>
        </p:nvSpPr>
        <p:spPr>
          <a:xfrm>
            <a:off x="279400" y="228600"/>
            <a:ext cx="9893300" cy="97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96F1D4AD-0D80-9292-14E5-0322727FF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707" y="478425"/>
            <a:ext cx="6477848" cy="1445481"/>
          </a:xfrm>
        </p:spPr>
        <p:txBody>
          <a:bodyPr>
            <a:normAutofit fontScale="90000"/>
          </a:bodyPr>
          <a:lstStyle/>
          <a:p>
            <a:r>
              <a:rPr lang="ru-RU" sz="4900" b="1" dirty="0"/>
              <a:t>Диаграмма</a:t>
            </a:r>
            <a:r>
              <a:rPr lang="ru-RU" sz="4800" b="1" dirty="0"/>
              <a:t> вариантов использования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xmlns="" val="103406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CD95C0D-D7DC-EF40-9E45-F5F0A481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967" y="2463800"/>
            <a:ext cx="6465033" cy="1919193"/>
          </a:xfrm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chemeClr val="tx1"/>
                </a:solidFill>
              </a:rPr>
              <a:t>Shoe Store</a:t>
            </a:r>
            <a:endParaRPr lang="ru-RU" sz="8800" dirty="0">
              <a:solidFill>
                <a:schemeClr val="tx1"/>
              </a:solidFill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44AFB2BF-A7AB-5648-ADCD-2A7F1BD358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7967" y="4824914"/>
            <a:ext cx="6465033" cy="652860"/>
          </a:xfrm>
        </p:spPr>
        <p:txBody>
          <a:bodyPr>
            <a:normAutofit/>
          </a:bodyPr>
          <a:lstStyle/>
          <a:p>
            <a:r>
              <a:rPr lang="ru-RU" sz="2400" dirty="0"/>
              <a:t>Работу представляет Барышев Иван Романович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18BC61F2-29BC-5E95-BC0E-3524C8CDD701}"/>
              </a:ext>
            </a:extLst>
          </p:cNvPr>
          <p:cNvSpPr/>
          <p:nvPr/>
        </p:nvSpPr>
        <p:spPr>
          <a:xfrm>
            <a:off x="1015266" y="893943"/>
            <a:ext cx="1108985" cy="9725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B85EA7E-BEC4-B745-B2A8-D4E4AFC614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4700" y="982152"/>
            <a:ext cx="5321301" cy="972566"/>
          </a:xfrm>
        </p:spPr>
        <p:txBody>
          <a:bodyPr/>
          <a:lstStyle/>
          <a:p>
            <a:pPr algn="ctr"/>
            <a:r>
              <a:rPr lang="ru-RU" sz="1800" dirty="0"/>
              <a:t>Государственное бюджетное профессиональное образовательное учреждение «Заволжский автомоторный техникум»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B8D49EC-434A-5443-AC3F-85F01995E6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1" y="982152"/>
            <a:ext cx="2566025" cy="588511"/>
          </a:xfrm>
        </p:spPr>
        <p:txBody>
          <a:bodyPr>
            <a:noAutofit/>
          </a:bodyPr>
          <a:lstStyle/>
          <a:p>
            <a:pPr algn="ctr"/>
            <a:r>
              <a:rPr lang="ru-RU" sz="1800" dirty="0"/>
              <a:t>Учебная практика по предмету МДК 01.03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C6FAE0FA-3CAF-BA4B-8F9F-5FEF3C2F3CC6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662026" y="999795"/>
            <a:ext cx="2514708" cy="616964"/>
          </a:xfrm>
        </p:spPr>
        <p:txBody>
          <a:bodyPr>
            <a:normAutofit/>
          </a:bodyPr>
          <a:lstStyle/>
          <a:p>
            <a:pPr algn="ctr"/>
            <a:r>
              <a:rPr lang="ru-RU" sz="1800" dirty="0"/>
              <a:t>Заволжье 2025 г.</a:t>
            </a:r>
          </a:p>
        </p:txBody>
      </p:sp>
      <p:pic>
        <p:nvPicPr>
          <p:cNvPr id="9" name="Рисунок 8" descr="Изображение выглядит как круг, графическая вставк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xmlns="" id="{A38AF284-B23F-0DD8-0C66-AB86D1464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0953" y="2338396"/>
            <a:ext cx="2812948" cy="281294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982325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000" dirty="0">
            <a:latin typeface="HSE Sans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2A9C74E6E830D74E9B0FDDB4017A5417" ma:contentTypeVersion="13" ma:contentTypeDescription="Создание документа." ma:contentTypeScope="" ma:versionID="d4e423622451d608a8a05f4da7a1e1a2">
  <xsd:schema xmlns:xsd="http://www.w3.org/2001/XMLSchema" xmlns:xs="http://www.w3.org/2001/XMLSchema" xmlns:p="http://schemas.microsoft.com/office/2006/metadata/properties" xmlns:ns2="9875bd71-cde8-496c-a136-433f55d5e6d0" xmlns:ns3="e96afe77-3acb-4328-97fc-408e1bde3ecd" targetNamespace="http://schemas.microsoft.com/office/2006/metadata/properties" ma:root="true" ma:fieldsID="4831203c63c08b9f52ea6d3ee0d7a96e" ns2:_="" ns3:_="">
    <xsd:import namespace="9875bd71-cde8-496c-a136-433f55d5e6d0"/>
    <xsd:import namespace="e96afe77-3acb-4328-97fc-408e1bde3e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5bd71-cde8-496c-a136-433f55d5e6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6afe77-3acb-4328-97fc-408e1bde3ec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3DAF31-D8A6-49A0-9A5D-8B2EA5B1C511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e96afe77-3acb-4328-97fc-408e1bde3ecd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  <ds:schemaRef ds:uri="9875bd71-cde8-496c-a136-433f55d5e6d0"/>
  </ds:schemaRefs>
</ds:datastoreItem>
</file>

<file path=customXml/itemProps2.xml><?xml version="1.0" encoding="utf-8"?>
<ds:datastoreItem xmlns:ds="http://schemas.openxmlformats.org/officeDocument/2006/customXml" ds:itemID="{B34386AA-1848-4C75-B336-1053927CB0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4651DD-DCCC-4759-B2F6-7F520BDCC2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75bd71-cde8-496c-a136-433f55d5e6d0"/>
    <ds:schemaRef ds:uri="e96afe77-3acb-4328-97fc-408e1bde3e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319</Words>
  <Application>Microsoft Office PowerPoint</Application>
  <PresentationFormat>Произвольный</PresentationFormat>
  <Paragraphs>35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HSE Sans</vt:lpstr>
      <vt:lpstr>Calibri</vt:lpstr>
      <vt:lpstr>Calibri Light</vt:lpstr>
      <vt:lpstr>Office Theme</vt:lpstr>
      <vt:lpstr>Shoe Store</vt:lpstr>
      <vt:lpstr>Архитектурный подход</vt:lpstr>
      <vt:lpstr>Реализация MVVM</vt:lpstr>
      <vt:lpstr>Реализация пользовательского интерфейса</vt:lpstr>
      <vt:lpstr>Сетевое взаимодействие</vt:lpstr>
      <vt:lpstr>Функциональная структура приложения</vt:lpstr>
      <vt:lpstr>Функциональная структура приложения</vt:lpstr>
      <vt:lpstr>Диаграмма вариантов использования</vt:lpstr>
      <vt:lpstr>Shoe Store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Кутьков Юрий Юрьевич</dc:creator>
  <cp:lastModifiedBy>android242</cp:lastModifiedBy>
  <cp:revision>33</cp:revision>
  <cp:lastPrinted>2021-11-11T13:08:42Z</cp:lastPrinted>
  <dcterms:created xsi:type="dcterms:W3CDTF">2021-11-11T08:52:47Z</dcterms:created>
  <dcterms:modified xsi:type="dcterms:W3CDTF">2025-12-20T08:57:06Z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0x0101002A9C74E6E830D74E9B0FDDB4017A5417</vt:lpwstr>
  </property>
</Properties>
</file>